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1" r:id="rId5"/>
    <p:sldId id="262" r:id="rId6"/>
    <p:sldId id="260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74EC62-7373-4444-A7A6-F626CB566ACA}" v="1" dt="2021-06-28T15:33:45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TERESA HUARCAYA DAMIAN" userId="a1f19fa79dfaf029" providerId="LiveId" clId="{C374EC62-7373-4444-A7A6-F626CB566ACA}"/>
    <pc:docChg chg="custSel addSld modSld">
      <pc:chgData name="MARIA TERESA HUARCAYA DAMIAN" userId="a1f19fa79dfaf029" providerId="LiveId" clId="{C374EC62-7373-4444-A7A6-F626CB566ACA}" dt="2021-06-28T15:34:23.394" v="94" actId="1076"/>
      <pc:docMkLst>
        <pc:docMk/>
      </pc:docMkLst>
      <pc:sldChg chg="addSp delSp modSp add mod">
        <pc:chgData name="MARIA TERESA HUARCAYA DAMIAN" userId="a1f19fa79dfaf029" providerId="LiveId" clId="{C374EC62-7373-4444-A7A6-F626CB566ACA}" dt="2021-06-28T15:34:23.394" v="94" actId="1076"/>
        <pc:sldMkLst>
          <pc:docMk/>
          <pc:sldMk cId="3531915886" sldId="272"/>
        </pc:sldMkLst>
        <pc:spChg chg="mod">
          <ac:chgData name="MARIA TERESA HUARCAYA DAMIAN" userId="a1f19fa79dfaf029" providerId="LiveId" clId="{C374EC62-7373-4444-A7A6-F626CB566ACA}" dt="2021-06-28T15:34:17.755" v="91" actId="1076"/>
          <ac:spMkLst>
            <pc:docMk/>
            <pc:sldMk cId="3531915886" sldId="272"/>
            <ac:spMk id="10" creationId="{3DD6C742-3D25-4118-9AC6-E47D27931639}"/>
          </ac:spMkLst>
        </pc:spChg>
        <pc:picChg chg="del">
          <ac:chgData name="MARIA TERESA HUARCAYA DAMIAN" userId="a1f19fa79dfaf029" providerId="LiveId" clId="{C374EC62-7373-4444-A7A6-F626CB566ACA}" dt="2021-06-28T15:33:45.079" v="1" actId="478"/>
          <ac:picMkLst>
            <pc:docMk/>
            <pc:sldMk cId="3531915886" sldId="272"/>
            <ac:picMk id="3" creationId="{DC63761C-4588-4EFF-B922-DA81556AB34A}"/>
          </ac:picMkLst>
        </pc:picChg>
        <pc:picChg chg="add mod">
          <ac:chgData name="MARIA TERESA HUARCAYA DAMIAN" userId="a1f19fa79dfaf029" providerId="LiveId" clId="{C374EC62-7373-4444-A7A6-F626CB566ACA}" dt="2021-06-28T15:34:23.394" v="94" actId="1076"/>
          <ac:picMkLst>
            <pc:docMk/>
            <pc:sldMk cId="3531915886" sldId="272"/>
            <ac:picMk id="11" creationId="{D5213D39-2ED7-4666-9F89-B4ED2C5964A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3EB45-3B62-45B2-9B7B-E4D0EBC29A58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B37F4-9CA2-4CF2-AAB1-42027CC3C1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361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3C481-1FF7-418B-A209-70397C5CEA8A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596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3C481-1FF7-418B-A209-70397C5CEA8A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902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3C481-1FF7-418B-A209-70397C5CEA8A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939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3C481-1FF7-418B-A209-70397C5CEA8A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146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3C481-1FF7-418B-A209-70397C5CEA8A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912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3C481-1FF7-418B-A209-70397C5CEA8A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451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3C481-1FF7-418B-A209-70397C5CEA8A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134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3C481-1FF7-418B-A209-70397C5CEA8A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08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3C481-1FF7-418B-A209-70397C5CEA8A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693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3C481-1FF7-418B-A209-70397C5CEA8A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05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3C481-1FF7-418B-A209-70397C5CEA8A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567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3C481-1FF7-418B-A209-70397C5CEA8A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736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3C481-1FF7-418B-A209-70397C5CEA8A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424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3C481-1FF7-418B-A209-70397C5CEA8A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1302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3C481-1FF7-418B-A209-70397C5CEA8A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934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3C481-1FF7-418B-A209-70397C5CEA8A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80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44B0-094C-48B9-99C6-1B0AE647EC6C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625-A497-4B7A-95D3-16FF10251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564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44B0-094C-48B9-99C6-1B0AE647EC6C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625-A497-4B7A-95D3-16FF10251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896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44B0-094C-48B9-99C6-1B0AE647EC6C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625-A497-4B7A-95D3-16FF10251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454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44B0-094C-48B9-99C6-1B0AE647EC6C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625-A497-4B7A-95D3-16FF10251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809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44B0-094C-48B9-99C6-1B0AE647EC6C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625-A497-4B7A-95D3-16FF10251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702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44B0-094C-48B9-99C6-1B0AE647EC6C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625-A497-4B7A-95D3-16FF10251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712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44B0-094C-48B9-99C6-1B0AE647EC6C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625-A497-4B7A-95D3-16FF10251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704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44B0-094C-48B9-99C6-1B0AE647EC6C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625-A497-4B7A-95D3-16FF10251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07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44B0-094C-48B9-99C6-1B0AE647EC6C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625-A497-4B7A-95D3-16FF10251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824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44B0-094C-48B9-99C6-1B0AE647EC6C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625-A497-4B7A-95D3-16FF10251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617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44B0-094C-48B9-99C6-1B0AE647EC6C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625-A497-4B7A-95D3-16FF10251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701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744B0-094C-48B9-99C6-1B0AE647EC6C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C9625-A497-4B7A-95D3-16FF10251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553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4.jpe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4126520" y="1704178"/>
            <a:ext cx="3938960" cy="3449645"/>
            <a:chOff x="3597728" y="1823274"/>
            <a:chExt cx="3938960" cy="344964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350" y="2798900"/>
              <a:ext cx="3497716" cy="2474019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7728" y="1823274"/>
              <a:ext cx="3938960" cy="797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4475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0A4823D-1913-423E-B153-2EFB6A303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861" y="1192696"/>
            <a:ext cx="11078817" cy="528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43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83881C-28DE-413D-A763-8062E3520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656" y="1434238"/>
            <a:ext cx="10933044" cy="51518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902D4F2-B483-4F9B-9A1F-E74F4EC57309}"/>
              </a:ext>
            </a:extLst>
          </p:cNvPr>
          <p:cNvSpPr txBox="1"/>
          <p:nvPr/>
        </p:nvSpPr>
        <p:spPr>
          <a:xfrm>
            <a:off x="1799535" y="1097761"/>
            <a:ext cx="8592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latin typeface="Arial Narrow" panose="020B0606020202030204" pitchFamily="34" charset="0"/>
              </a:rPr>
              <a:t>PLAN DE ACCIÓN ANUAL – MEDIDAS DE CONTROL 2021: PRIMER PRODUCTO PRIORIZADO</a:t>
            </a:r>
            <a:endParaRPr lang="es-PE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39A2585-826A-4018-AD05-F8C96FD83EB7}"/>
              </a:ext>
            </a:extLst>
          </p:cNvPr>
          <p:cNvSpPr/>
          <p:nvPr/>
        </p:nvSpPr>
        <p:spPr>
          <a:xfrm>
            <a:off x="7116417" y="2814151"/>
            <a:ext cx="1550504" cy="6148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D2206BC-9E4B-4A66-A620-B8D9BABB4D16}"/>
              </a:ext>
            </a:extLst>
          </p:cNvPr>
          <p:cNvSpPr/>
          <p:nvPr/>
        </p:nvSpPr>
        <p:spPr>
          <a:xfrm>
            <a:off x="7116417" y="3429000"/>
            <a:ext cx="1550504" cy="6148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B4A099F-022F-4C84-BD33-64451D9CBB07}"/>
              </a:ext>
            </a:extLst>
          </p:cNvPr>
          <p:cNvSpPr/>
          <p:nvPr/>
        </p:nvSpPr>
        <p:spPr>
          <a:xfrm>
            <a:off x="7116417" y="2199302"/>
            <a:ext cx="1550504" cy="6148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E493A34-EE62-4588-A25A-E346AF5C14FC}"/>
              </a:ext>
            </a:extLst>
          </p:cNvPr>
          <p:cNvSpPr/>
          <p:nvPr/>
        </p:nvSpPr>
        <p:spPr>
          <a:xfrm>
            <a:off x="331304" y="2080591"/>
            <a:ext cx="1126435" cy="449224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83028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902D4F2-B483-4F9B-9A1F-E74F4EC57309}"/>
              </a:ext>
            </a:extLst>
          </p:cNvPr>
          <p:cNvSpPr txBox="1"/>
          <p:nvPr/>
        </p:nvSpPr>
        <p:spPr>
          <a:xfrm>
            <a:off x="3411322" y="1097653"/>
            <a:ext cx="5369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latin typeface="Arial Narrow" panose="020B0606020202030204" pitchFamily="34" charset="0"/>
              </a:rPr>
              <a:t>PLAN DE ACCIÓN ANUAL – MEDIDAS DE CONTROL 2021</a:t>
            </a:r>
            <a:endParaRPr lang="es-PE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D0F1B6-1E54-4EBC-A9F2-7F4EC229B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945" y="1672946"/>
            <a:ext cx="10810715" cy="45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81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DD6C742-3D25-4118-9AC6-E47D27931639}"/>
              </a:ext>
            </a:extLst>
          </p:cNvPr>
          <p:cNvSpPr txBox="1"/>
          <p:nvPr/>
        </p:nvSpPr>
        <p:spPr>
          <a:xfrm>
            <a:off x="1813603" y="1249572"/>
            <a:ext cx="881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latin typeface="Arial Narrow" panose="020B0606020202030204" pitchFamily="34" charset="0"/>
              </a:rPr>
              <a:t>PLAN DE ACCIÓN ANUAL – MEDIDAS DE CONTROL 2021: SEGUNDO PRODUCTO PRIORIZADO</a:t>
            </a:r>
            <a:endParaRPr lang="es-PE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FB7A41A-F7A6-4811-A4CE-F7F3FED6CF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879" y="1609169"/>
            <a:ext cx="11275013" cy="487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33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DD6C742-3D25-4118-9AC6-E47D27931639}"/>
              </a:ext>
            </a:extLst>
          </p:cNvPr>
          <p:cNvSpPr txBox="1"/>
          <p:nvPr/>
        </p:nvSpPr>
        <p:spPr>
          <a:xfrm>
            <a:off x="1813603" y="1107420"/>
            <a:ext cx="881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latin typeface="Arial Narrow" panose="020B0606020202030204" pitchFamily="34" charset="0"/>
              </a:rPr>
              <a:t>PLAN DE ACCIÓN ANUAL – MEDIDAS DE CONTROL 2021: SEGUNDO PRODUCTO PRIORIZADO</a:t>
            </a:r>
            <a:endParaRPr lang="es-PE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63761C-4588-4EFF-B922-DA81556AB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724" y="1407733"/>
            <a:ext cx="10450868" cy="516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2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DD6C742-3D25-4118-9AC6-E47D27931639}"/>
              </a:ext>
            </a:extLst>
          </p:cNvPr>
          <p:cNvSpPr txBox="1"/>
          <p:nvPr/>
        </p:nvSpPr>
        <p:spPr>
          <a:xfrm>
            <a:off x="2299435" y="1205629"/>
            <a:ext cx="829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latin typeface="Arial Narrow" panose="020B0606020202030204" pitchFamily="34" charset="0"/>
              </a:rPr>
              <a:t>CRITERIOS DE EVALUACIÓN DE LOS PLANES DE ACCIÓN – PRODUCTOS PRIORIZADOS</a:t>
            </a:r>
            <a:endParaRPr lang="es-PE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5213D39-2ED7-4666-9F89-B4ED2C5964A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06" y="1659989"/>
            <a:ext cx="6977574" cy="48200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191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79EDB1C-B7E3-4A81-B3C0-1F5CD0260263}"/>
              </a:ext>
            </a:extLst>
          </p:cNvPr>
          <p:cNvSpPr txBox="1"/>
          <p:nvPr/>
        </p:nvSpPr>
        <p:spPr>
          <a:xfrm>
            <a:off x="1525054" y="5185791"/>
            <a:ext cx="8781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>
                <a:solidFill>
                  <a:schemeClr val="accent6">
                    <a:lumMod val="50000"/>
                  </a:schemeClr>
                </a:solidFill>
                <a:latin typeface="French Script MT" panose="03020402040607040605" pitchFamily="66" charset="0"/>
              </a:rPr>
              <a:t>Unidad de Planeamiento, Presupuesto y Seguimiento</a:t>
            </a:r>
            <a:endParaRPr lang="es-PE" sz="4400" b="1" dirty="0">
              <a:solidFill>
                <a:schemeClr val="accent6">
                  <a:lumMod val="50000"/>
                </a:schemeClr>
              </a:solidFill>
              <a:latin typeface="French Script MT" panose="03020402040607040605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BFAF0F-C8CD-4261-9BEB-7C40120F5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1144" y="2242055"/>
            <a:ext cx="4619625" cy="2609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B806161-3DB8-4194-9A15-9B06A21F520A}"/>
              </a:ext>
            </a:extLst>
          </p:cNvPr>
          <p:cNvSpPr txBox="1"/>
          <p:nvPr/>
        </p:nvSpPr>
        <p:spPr>
          <a:xfrm>
            <a:off x="3842272" y="1406758"/>
            <a:ext cx="39773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6000" b="1" dirty="0">
                <a:latin typeface="French Script MT" panose="03020402040607040605" pitchFamily="66" charset="0"/>
              </a:rPr>
              <a:t>Muchas Gracias</a:t>
            </a:r>
            <a:endParaRPr lang="es-PE" sz="6000" b="1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5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46EAB3A-79F2-43D2-9F66-FCE1CFB8D24C}"/>
              </a:ext>
            </a:extLst>
          </p:cNvPr>
          <p:cNvSpPr txBox="1"/>
          <p:nvPr/>
        </p:nvSpPr>
        <p:spPr>
          <a:xfrm>
            <a:off x="5147815" y="1989833"/>
            <a:ext cx="6559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Taller de Seguimiento y Evaluación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Plan de Acción Anual de los Productos Priorizados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 Semestre 2021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0D3151-EE0C-4FCD-BF45-FB5AF95A5EC2}"/>
              </a:ext>
            </a:extLst>
          </p:cNvPr>
          <p:cNvSpPr txBox="1"/>
          <p:nvPr/>
        </p:nvSpPr>
        <p:spPr>
          <a:xfrm>
            <a:off x="6870660" y="5214268"/>
            <a:ext cx="283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Junio 2021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21 Giáo dục ý tưởng | giáo dục, hình ảnh, christmas baby">
            <a:extLst>
              <a:ext uri="{FF2B5EF4-FFF2-40B4-BE49-F238E27FC236}">
                <a16:creationId xmlns:a16="http://schemas.microsoft.com/office/drawing/2014/main" id="{742CF368-E7B3-499C-B3DD-20D7B516B1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0" y="1509712"/>
            <a:ext cx="4372282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69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C0D3151-EE0C-4FCD-BF45-FB5AF95A5EC2}"/>
              </a:ext>
            </a:extLst>
          </p:cNvPr>
          <p:cNvSpPr txBox="1"/>
          <p:nvPr/>
        </p:nvSpPr>
        <p:spPr>
          <a:xfrm>
            <a:off x="4284124" y="1382352"/>
            <a:ext cx="445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Sistema de Control Interno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C2BE23-6816-44AC-8857-C58F2A1A5412}"/>
              </a:ext>
            </a:extLst>
          </p:cNvPr>
          <p:cNvSpPr txBox="1"/>
          <p:nvPr/>
        </p:nvSpPr>
        <p:spPr>
          <a:xfrm>
            <a:off x="897537" y="2274838"/>
            <a:ext cx="634779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600" b="0" i="0" dirty="0">
                <a:solidFill>
                  <a:schemeClr val="bg2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Es el conjunto de acciones, actividades, planes, políticas, normas, registros, organización, procedimientos y métodos, incluyendo las actitudes de las autoridades y el personal, organizadas e instituidas en cada entidad del Estado, que contribuyen al cumplimiento de los objetivos institucionales y promueven una gestión eficaz, eficiente, ética y transparente.</a:t>
            </a:r>
            <a:endParaRPr lang="es-PE" sz="2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8C33C4C-2975-4615-8F01-C1A819170047}"/>
              </a:ext>
            </a:extLst>
          </p:cNvPr>
          <p:cNvSpPr txBox="1"/>
          <p:nvPr/>
        </p:nvSpPr>
        <p:spPr>
          <a:xfrm>
            <a:off x="7932925" y="2539882"/>
            <a:ext cx="361179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700" b="0" i="0" dirty="0">
                <a:solidFill>
                  <a:srgbClr val="777777"/>
                </a:solidFill>
                <a:effectLst/>
                <a:latin typeface="Arial Narrow" panose="020B0606020202030204" pitchFamily="34" charset="0"/>
              </a:rPr>
              <a:t>Las entidades del Estado señaladas en el artículo 3 de la Ley </a:t>
            </a:r>
            <a:r>
              <a:rPr lang="es-MX" sz="2700" b="0" i="0" dirty="0" err="1">
                <a:solidFill>
                  <a:srgbClr val="777777"/>
                </a:solidFill>
                <a:effectLst/>
                <a:latin typeface="Arial Narrow" panose="020B0606020202030204" pitchFamily="34" charset="0"/>
              </a:rPr>
              <a:t>N°</a:t>
            </a:r>
            <a:r>
              <a:rPr lang="es-MX" sz="2700" b="0" i="0" dirty="0">
                <a:solidFill>
                  <a:srgbClr val="777777"/>
                </a:solidFill>
                <a:effectLst/>
                <a:latin typeface="Arial Narrow" panose="020B0606020202030204" pitchFamily="34" charset="0"/>
              </a:rPr>
              <a:t> 27785, Ley Orgánica del Sistema Nacional de Control y de la Contraloría General de la República.</a:t>
            </a:r>
            <a:endParaRPr lang="es-PE" sz="2700" dirty="0">
              <a:latin typeface="Arial Narrow" panose="020B0606020202030204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4E8355D-20BE-4268-914D-C60395DBEA2B}"/>
              </a:ext>
            </a:extLst>
          </p:cNvPr>
          <p:cNvCxnSpPr/>
          <p:nvPr/>
        </p:nvCxnSpPr>
        <p:spPr>
          <a:xfrm>
            <a:off x="2161038" y="5088835"/>
            <a:ext cx="42461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32630CA3-BD23-4B01-A106-24D297B0613D}"/>
              </a:ext>
            </a:extLst>
          </p:cNvPr>
          <p:cNvCxnSpPr>
            <a:cxnSpLocks/>
          </p:cNvCxnSpPr>
          <p:nvPr/>
        </p:nvCxnSpPr>
        <p:spPr>
          <a:xfrm>
            <a:off x="970447" y="5568047"/>
            <a:ext cx="16785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CE8643-0E4F-49EE-87B5-9C91D3496677}"/>
              </a:ext>
            </a:extLst>
          </p:cNvPr>
          <p:cNvCxnSpPr>
            <a:cxnSpLocks/>
          </p:cNvCxnSpPr>
          <p:nvPr/>
        </p:nvCxnSpPr>
        <p:spPr>
          <a:xfrm>
            <a:off x="3232140" y="2712205"/>
            <a:ext cx="28638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A5E61C12-3C26-4277-AABA-CA846B9BF1A0}"/>
              </a:ext>
            </a:extLst>
          </p:cNvPr>
          <p:cNvCxnSpPr>
            <a:cxnSpLocks/>
          </p:cNvCxnSpPr>
          <p:nvPr/>
        </p:nvCxnSpPr>
        <p:spPr>
          <a:xfrm>
            <a:off x="970447" y="3527214"/>
            <a:ext cx="36936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45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C0D3151-EE0C-4FCD-BF45-FB5AF95A5EC2}"/>
              </a:ext>
            </a:extLst>
          </p:cNvPr>
          <p:cNvSpPr txBox="1"/>
          <p:nvPr/>
        </p:nvSpPr>
        <p:spPr>
          <a:xfrm>
            <a:off x="3484948" y="1267825"/>
            <a:ext cx="445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Sistema de Control Interno 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6D5B533-D508-45B3-86A5-8169C12BBFF8}"/>
              </a:ext>
            </a:extLst>
          </p:cNvPr>
          <p:cNvSpPr txBox="1"/>
          <p:nvPr/>
        </p:nvSpPr>
        <p:spPr>
          <a:xfrm>
            <a:off x="4187689" y="2704321"/>
            <a:ext cx="726903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777777"/>
                </a:solidFill>
                <a:effectLst/>
                <a:latin typeface="Arial Narrow" panose="020B0606020202030204" pitchFamily="34" charset="0"/>
              </a:rPr>
              <a:t>Cuidar y resguardar los recursos y bienes del Estado</a:t>
            </a:r>
          </a:p>
          <a:p>
            <a:pPr algn="just" fontAlgn="base"/>
            <a:endParaRPr lang="es-MX" b="0" i="0" dirty="0">
              <a:solidFill>
                <a:srgbClr val="777777"/>
              </a:solidFill>
              <a:effectLst/>
              <a:latin typeface="Arial Narrow" panose="020B060602020203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777777"/>
                </a:solidFill>
                <a:effectLst/>
                <a:latin typeface="Arial Narrow" panose="020B0606020202030204" pitchFamily="34" charset="0"/>
              </a:rPr>
              <a:t>Garantizar la confiabilidad y oportunidad de la información.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b="0" i="0" dirty="0">
              <a:solidFill>
                <a:srgbClr val="777777"/>
              </a:solidFill>
              <a:effectLst/>
              <a:latin typeface="Arial Narrow" panose="020B060602020203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777777"/>
                </a:solidFill>
                <a:effectLst/>
                <a:latin typeface="Arial Narrow" panose="020B0606020202030204" pitchFamily="34" charset="0"/>
              </a:rPr>
              <a:t>Promover que </a:t>
            </a:r>
            <a:r>
              <a:rPr lang="es-MX" dirty="0">
                <a:solidFill>
                  <a:srgbClr val="777777"/>
                </a:solidFill>
                <a:latin typeface="Arial Narrow" panose="020B0606020202030204" pitchFamily="34" charset="0"/>
              </a:rPr>
              <a:t>nuestros</a:t>
            </a:r>
            <a:r>
              <a:rPr lang="es-MX" b="0" i="0" dirty="0">
                <a:solidFill>
                  <a:srgbClr val="777777"/>
                </a:solidFill>
                <a:effectLst/>
                <a:latin typeface="Arial Narrow" panose="020B0606020202030204" pitchFamily="34" charset="0"/>
              </a:rPr>
              <a:t> funcionarios y servidores rindan cuentas en los plazos. 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b="0" i="0" dirty="0">
              <a:solidFill>
                <a:srgbClr val="777777"/>
              </a:solidFill>
              <a:effectLst/>
              <a:latin typeface="Arial Narrow" panose="020B060602020203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777777"/>
                </a:solidFill>
                <a:effectLst/>
                <a:latin typeface="Arial Narrow" panose="020B0606020202030204" pitchFamily="34" charset="0"/>
              </a:rPr>
              <a:t>Promover y optimizar, la eficiencia, eficacia, ética, transparencia y economía de las operaciones de la entidad.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b="0" i="0" dirty="0">
              <a:solidFill>
                <a:srgbClr val="777777"/>
              </a:solidFill>
              <a:effectLst/>
              <a:latin typeface="Arial Narrow" panose="020B060602020203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777777"/>
                </a:solidFill>
                <a:effectLst/>
                <a:latin typeface="Arial Narrow" panose="020B0606020202030204" pitchFamily="34" charset="0"/>
              </a:rPr>
              <a:t>Cumplir la normatividad aplicable a la entidad y sus operaciones.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b="0" i="0" dirty="0">
              <a:solidFill>
                <a:srgbClr val="777777"/>
              </a:solidFill>
              <a:effectLst/>
              <a:latin typeface="Arial Narrow" panose="020B060602020203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777777"/>
                </a:solidFill>
                <a:effectLst/>
                <a:latin typeface="Arial Narrow" panose="020B0606020202030204" pitchFamily="34" charset="0"/>
              </a:rPr>
              <a:t>Fomentar e impulsar la práctica de valores institucionales.</a:t>
            </a:r>
          </a:p>
        </p:txBody>
      </p:sp>
      <p:pic>
        <p:nvPicPr>
          <p:cNvPr id="3074" name="Picture 2" descr="SEMINARIO DE TRABAJO DE GRADO: CAPITULO I: Objetivos de la Investigación">
            <a:extLst>
              <a:ext uri="{FF2B5EF4-FFF2-40B4-BE49-F238E27FC236}">
                <a16:creationId xmlns:a16="http://schemas.microsoft.com/office/drawing/2014/main" id="{238DACAE-AD05-4221-831A-2653E11C6A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0" y="1358141"/>
            <a:ext cx="333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9FB83F4-ED12-427C-9C64-2DAE7DE25CFC}"/>
              </a:ext>
            </a:extLst>
          </p:cNvPr>
          <p:cNvSpPr txBox="1"/>
          <p:nvPr/>
        </p:nvSpPr>
        <p:spPr>
          <a:xfrm>
            <a:off x="3866025" y="1752644"/>
            <a:ext cx="445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Objetivos del SCI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9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pic>
        <p:nvPicPr>
          <p:cNvPr id="37" name="Picture 2" descr="Agencia de Marketing Digital en Málaga| Desarrollos - Imaginar ...">
            <a:extLst>
              <a:ext uri="{FF2B5EF4-FFF2-40B4-BE49-F238E27FC236}">
                <a16:creationId xmlns:a16="http://schemas.microsoft.com/office/drawing/2014/main" id="{38B656C8-38E0-42CA-9603-535409C655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9" y="3801548"/>
            <a:ext cx="4367895" cy="274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22AE2369-ECD6-40C2-A49B-7913C351897F}"/>
              </a:ext>
            </a:extLst>
          </p:cNvPr>
          <p:cNvGrpSpPr/>
          <p:nvPr/>
        </p:nvGrpSpPr>
        <p:grpSpPr>
          <a:xfrm>
            <a:off x="2438400" y="1527791"/>
            <a:ext cx="9250836" cy="3558915"/>
            <a:chOff x="548689" y="880452"/>
            <a:chExt cx="11030700" cy="3937388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0C23AE44-C393-4EDC-84BF-FFD2AAD02EF8}"/>
                </a:ext>
              </a:extLst>
            </p:cNvPr>
            <p:cNvSpPr/>
            <p:nvPr/>
          </p:nvSpPr>
          <p:spPr>
            <a:xfrm>
              <a:off x="2735178" y="880452"/>
              <a:ext cx="593558" cy="497305"/>
            </a:xfrm>
            <a:prstGeom prst="ellipse">
              <a:avLst/>
            </a:prstGeom>
            <a:solidFill>
              <a:srgbClr val="1A8B0B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9FE04B7F-9ED4-488A-A9DA-A5462C2ECD53}"/>
                </a:ext>
              </a:extLst>
            </p:cNvPr>
            <p:cNvSpPr/>
            <p:nvPr/>
          </p:nvSpPr>
          <p:spPr>
            <a:xfrm>
              <a:off x="2727158" y="1726312"/>
              <a:ext cx="593558" cy="497305"/>
            </a:xfrm>
            <a:prstGeom prst="ellipse">
              <a:avLst/>
            </a:prstGeom>
            <a:solidFill>
              <a:srgbClr val="1A8B0B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73A4E77A-6274-468B-87F2-0D3BC5EDCC0A}"/>
                </a:ext>
              </a:extLst>
            </p:cNvPr>
            <p:cNvSpPr/>
            <p:nvPr/>
          </p:nvSpPr>
          <p:spPr>
            <a:xfrm>
              <a:off x="2735178" y="2948181"/>
              <a:ext cx="593558" cy="497305"/>
            </a:xfrm>
            <a:prstGeom prst="ellipse">
              <a:avLst/>
            </a:prstGeom>
            <a:solidFill>
              <a:srgbClr val="1A8B0B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F408FCD0-7495-4A84-A647-F12F96326487}"/>
                </a:ext>
              </a:extLst>
            </p:cNvPr>
            <p:cNvSpPr/>
            <p:nvPr/>
          </p:nvSpPr>
          <p:spPr>
            <a:xfrm>
              <a:off x="2727158" y="4043045"/>
              <a:ext cx="593558" cy="497305"/>
            </a:xfrm>
            <a:prstGeom prst="ellipse">
              <a:avLst/>
            </a:prstGeom>
            <a:solidFill>
              <a:srgbClr val="1A8B0B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80C0CF4F-B224-47F2-9444-5D09D287E616}"/>
                </a:ext>
              </a:extLst>
            </p:cNvPr>
            <p:cNvSpPr/>
            <p:nvPr/>
          </p:nvSpPr>
          <p:spPr>
            <a:xfrm>
              <a:off x="1160044" y="2282064"/>
              <a:ext cx="593558" cy="497305"/>
            </a:xfrm>
            <a:prstGeom prst="ellipse">
              <a:avLst/>
            </a:prstGeom>
            <a:solidFill>
              <a:srgbClr val="1A8B0B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latin typeface="Arial Narrow" panose="020B0606020202030204" pitchFamily="34" charset="0"/>
                </a:rPr>
                <a:t>5</a:t>
              </a:r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74382199-AB0A-4146-9CD3-28C669B3A5D4}"/>
                </a:ext>
              </a:extLst>
            </p:cNvPr>
            <p:cNvSpPr/>
            <p:nvPr/>
          </p:nvSpPr>
          <p:spPr>
            <a:xfrm>
              <a:off x="6451182" y="2386708"/>
              <a:ext cx="593558" cy="497305"/>
            </a:xfrm>
            <a:prstGeom prst="ellipse">
              <a:avLst/>
            </a:prstGeom>
            <a:solidFill>
              <a:srgbClr val="1A8B0B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latin typeface="Arial Narrow" panose="020B0606020202030204" pitchFamily="34" charset="0"/>
                </a:rPr>
                <a:t>6</a:t>
              </a: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58EA5778-9B3E-449C-AC0D-C96618CC8AD4}"/>
                </a:ext>
              </a:extLst>
            </p:cNvPr>
            <p:cNvSpPr/>
            <p:nvPr/>
          </p:nvSpPr>
          <p:spPr>
            <a:xfrm>
              <a:off x="8999619" y="1296198"/>
              <a:ext cx="593558" cy="497305"/>
            </a:xfrm>
            <a:prstGeom prst="ellipse">
              <a:avLst/>
            </a:prstGeom>
            <a:solidFill>
              <a:srgbClr val="1A8B0B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latin typeface="Arial Narrow" panose="020B0606020202030204" pitchFamily="34" charset="0"/>
                </a:rPr>
                <a:t>7</a:t>
              </a:r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CC4035C6-5A64-44C1-A721-2EA727CE4445}"/>
                </a:ext>
              </a:extLst>
            </p:cNvPr>
            <p:cNvSpPr/>
            <p:nvPr/>
          </p:nvSpPr>
          <p:spPr>
            <a:xfrm>
              <a:off x="8999619" y="4031013"/>
              <a:ext cx="593558" cy="497305"/>
            </a:xfrm>
            <a:prstGeom prst="ellipse">
              <a:avLst/>
            </a:prstGeom>
            <a:solidFill>
              <a:srgbClr val="1A8B0B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latin typeface="Arial Narrow" panose="020B0606020202030204" pitchFamily="34" charset="0"/>
                </a:rPr>
                <a:t>8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4FC1A73D-D783-49CE-9309-55740C606A4E}"/>
                </a:ext>
              </a:extLst>
            </p:cNvPr>
            <p:cNvSpPr txBox="1"/>
            <p:nvPr/>
          </p:nvSpPr>
          <p:spPr>
            <a:xfrm>
              <a:off x="3449053" y="921698"/>
              <a:ext cx="1989221" cy="522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Producto priorizado</a:t>
              </a: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E4D9AEFD-1628-4512-8B4A-3A696FAE7062}"/>
                </a:ext>
              </a:extLst>
            </p:cNvPr>
            <p:cNvSpPr txBox="1"/>
            <p:nvPr/>
          </p:nvSpPr>
          <p:spPr>
            <a:xfrm>
              <a:off x="3449052" y="1747136"/>
              <a:ext cx="1989221" cy="522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Identificar atributos</a:t>
              </a: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D7E74429-F3EA-4D4E-9F93-FF93C0A6F12D}"/>
                </a:ext>
              </a:extLst>
            </p:cNvPr>
            <p:cNvSpPr txBox="1"/>
            <p:nvPr/>
          </p:nvSpPr>
          <p:spPr>
            <a:xfrm>
              <a:off x="3385134" y="2931776"/>
              <a:ext cx="1989221" cy="522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Identificar riesgos</a:t>
              </a: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520DBCCC-3D9E-482C-BDBE-DC2A7240A3F9}"/>
                </a:ext>
              </a:extLst>
            </p:cNvPr>
            <p:cNvSpPr txBox="1"/>
            <p:nvPr/>
          </p:nvSpPr>
          <p:spPr>
            <a:xfrm>
              <a:off x="3320716" y="4031013"/>
              <a:ext cx="1989221" cy="3027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Valor del riesgo</a:t>
              </a: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96D6E278-5DAA-43D4-8F69-5BB928E9A4BF}"/>
                </a:ext>
              </a:extLst>
            </p:cNvPr>
            <p:cNvSpPr txBox="1"/>
            <p:nvPr/>
          </p:nvSpPr>
          <p:spPr>
            <a:xfrm>
              <a:off x="548689" y="2939070"/>
              <a:ext cx="1989221" cy="522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Identificar Causas y efectos</a:t>
              </a: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D7D7BFEE-8523-4319-BF21-59E1BB95A2BC}"/>
                </a:ext>
              </a:extLst>
            </p:cNvPr>
            <p:cNvSpPr txBox="1"/>
            <p:nvPr/>
          </p:nvSpPr>
          <p:spPr>
            <a:xfrm>
              <a:off x="5915650" y="3014724"/>
              <a:ext cx="2043112" cy="522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Medidas de Control</a:t>
              </a: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D12DAD8A-0BA0-440A-9063-4EE37E5AF61E}"/>
                </a:ext>
              </a:extLst>
            </p:cNvPr>
            <p:cNvSpPr txBox="1"/>
            <p:nvPr/>
          </p:nvSpPr>
          <p:spPr>
            <a:xfrm>
              <a:off x="9488903" y="1221684"/>
              <a:ext cx="1909011" cy="522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Medios de verificación</a:t>
              </a: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E41A6AB3-98BF-41FD-8378-9DD5C8E1A7A3}"/>
                </a:ext>
              </a:extLst>
            </p:cNvPr>
            <p:cNvSpPr txBox="1"/>
            <p:nvPr/>
          </p:nvSpPr>
          <p:spPr>
            <a:xfrm>
              <a:off x="9627264" y="3854545"/>
              <a:ext cx="1952125" cy="9632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Identificar Unidad Responsable - Plazos</a:t>
              </a:r>
            </a:p>
          </p:txBody>
        </p: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3523C46F-A140-460F-9A8B-09FBBB857846}"/>
                </a:ext>
              </a:extLst>
            </p:cNvPr>
            <p:cNvGrpSpPr/>
            <p:nvPr/>
          </p:nvGrpSpPr>
          <p:grpSpPr>
            <a:xfrm>
              <a:off x="1753602" y="1377757"/>
              <a:ext cx="7541791" cy="2653256"/>
              <a:chOff x="1753602" y="1377757"/>
              <a:chExt cx="7541791" cy="2653256"/>
            </a:xfrm>
          </p:grpSpPr>
          <p:cxnSp>
            <p:nvCxnSpPr>
              <p:cNvPr id="56" name="Conector recto de flecha 55">
                <a:extLst>
                  <a:ext uri="{FF2B5EF4-FFF2-40B4-BE49-F238E27FC236}">
                    <a16:creationId xmlns:a16="http://schemas.microsoft.com/office/drawing/2014/main" id="{04928AE8-4D1A-4271-961D-FA838C1E35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3602" y="2550151"/>
                <a:ext cx="4697580" cy="54105"/>
              </a:xfrm>
              <a:prstGeom prst="straightConnector1">
                <a:avLst/>
              </a:prstGeom>
              <a:ln w="28575">
                <a:solidFill>
                  <a:schemeClr val="accent1">
                    <a:shade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ector recto de flecha 56">
                <a:extLst>
                  <a:ext uri="{FF2B5EF4-FFF2-40B4-BE49-F238E27FC236}">
                    <a16:creationId xmlns:a16="http://schemas.microsoft.com/office/drawing/2014/main" id="{8216BE8B-3ED8-41F4-A53A-DD549023E2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7206" y="1581922"/>
                <a:ext cx="1934080" cy="833830"/>
              </a:xfrm>
              <a:prstGeom prst="straightConnector1">
                <a:avLst/>
              </a:prstGeom>
              <a:ln w="28575">
                <a:solidFill>
                  <a:schemeClr val="accent1">
                    <a:shade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ector recto de flecha 57">
                <a:extLst>
                  <a:ext uri="{FF2B5EF4-FFF2-40B4-BE49-F238E27FC236}">
                    <a16:creationId xmlns:a16="http://schemas.microsoft.com/office/drawing/2014/main" id="{423ECF8D-A148-41D9-961E-B7F8F8F560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95393" y="1916335"/>
                <a:ext cx="0" cy="2114678"/>
              </a:xfrm>
              <a:prstGeom prst="straightConnector1">
                <a:avLst/>
              </a:prstGeom>
              <a:ln w="28575">
                <a:solidFill>
                  <a:schemeClr val="accent1">
                    <a:shade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ctor recto de flecha 58">
                <a:extLst>
                  <a:ext uri="{FF2B5EF4-FFF2-40B4-BE49-F238E27FC236}">
                    <a16:creationId xmlns:a16="http://schemas.microsoft.com/office/drawing/2014/main" id="{DEB56E51-EC77-42B5-940D-B27278AACE9B}"/>
                  </a:ext>
                </a:extLst>
              </p:cNvPr>
              <p:cNvCxnSpPr>
                <a:endCxn id="40" idx="0"/>
              </p:cNvCxnSpPr>
              <p:nvPr/>
            </p:nvCxnSpPr>
            <p:spPr>
              <a:xfrm>
                <a:off x="3023937" y="1377757"/>
                <a:ext cx="0" cy="348555"/>
              </a:xfrm>
              <a:prstGeom prst="straightConnector1">
                <a:avLst/>
              </a:prstGeom>
              <a:ln w="28575">
                <a:solidFill>
                  <a:schemeClr val="accent1">
                    <a:shade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ector recto de flecha 59">
                <a:extLst>
                  <a:ext uri="{FF2B5EF4-FFF2-40B4-BE49-F238E27FC236}">
                    <a16:creationId xmlns:a16="http://schemas.microsoft.com/office/drawing/2014/main" id="{C243C2C3-BD34-4DA8-88A2-F6AE9FD3AF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07895" y="2264528"/>
                <a:ext cx="8021" cy="667248"/>
              </a:xfrm>
              <a:prstGeom prst="straightConnector1">
                <a:avLst/>
              </a:prstGeom>
              <a:ln w="28575">
                <a:solidFill>
                  <a:schemeClr val="accent1">
                    <a:shade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ector recto de flecha 60">
                <a:extLst>
                  <a:ext uri="{FF2B5EF4-FFF2-40B4-BE49-F238E27FC236}">
                    <a16:creationId xmlns:a16="http://schemas.microsoft.com/office/drawing/2014/main" id="{FA1944E7-84CE-49F1-90CD-2BA7AB02B9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7999" y="3505990"/>
                <a:ext cx="0" cy="525023"/>
              </a:xfrm>
              <a:prstGeom prst="straightConnector1">
                <a:avLst/>
              </a:prstGeom>
              <a:ln w="28575">
                <a:solidFill>
                  <a:schemeClr val="accent1">
                    <a:shade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CuadroTexto 61">
            <a:extLst>
              <a:ext uri="{FF2B5EF4-FFF2-40B4-BE49-F238E27FC236}">
                <a16:creationId xmlns:a16="http://schemas.microsoft.com/office/drawing/2014/main" id="{8527B848-BA20-47B2-92E0-4A9285600F16}"/>
              </a:ext>
            </a:extLst>
          </p:cNvPr>
          <p:cNvSpPr txBox="1"/>
          <p:nvPr/>
        </p:nvSpPr>
        <p:spPr>
          <a:xfrm>
            <a:off x="361941" y="1168194"/>
            <a:ext cx="3897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Flujo del Proceso del SCI</a:t>
            </a:r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DC28AB6E-2FF4-414A-B172-4E8C165398D3}"/>
              </a:ext>
            </a:extLst>
          </p:cNvPr>
          <p:cNvSpPr/>
          <p:nvPr/>
        </p:nvSpPr>
        <p:spPr>
          <a:xfrm>
            <a:off x="6735734" y="3289852"/>
            <a:ext cx="1557397" cy="8067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44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C0D3151-EE0C-4FCD-BF45-FB5AF95A5EC2}"/>
              </a:ext>
            </a:extLst>
          </p:cNvPr>
          <p:cNvSpPr txBox="1"/>
          <p:nvPr/>
        </p:nvSpPr>
        <p:spPr>
          <a:xfrm>
            <a:off x="4010636" y="1074641"/>
            <a:ext cx="445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Sistema de Control Interno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F14179C-DA72-425C-9AEA-4AAD41CB7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8" y="1472924"/>
            <a:ext cx="10888394" cy="508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48DBAD6B-6021-4AA0-AAFD-0B46C274A401}"/>
              </a:ext>
            </a:extLst>
          </p:cNvPr>
          <p:cNvSpPr/>
          <p:nvPr/>
        </p:nvSpPr>
        <p:spPr>
          <a:xfrm>
            <a:off x="4982817" y="2057699"/>
            <a:ext cx="3869635" cy="45018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381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1A3F940-F4C4-4BEF-BAE9-C9EAC7896801}"/>
              </a:ext>
            </a:extLst>
          </p:cNvPr>
          <p:cNvSpPr txBox="1"/>
          <p:nvPr/>
        </p:nvSpPr>
        <p:spPr>
          <a:xfrm>
            <a:off x="567382" y="1132293"/>
            <a:ext cx="36360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NORMA LEGAL</a:t>
            </a:r>
            <a:endParaRPr lang="es-PE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0EE479-58A4-4554-A0FD-8063D8C281E2}"/>
              </a:ext>
            </a:extLst>
          </p:cNvPr>
          <p:cNvSpPr txBox="1"/>
          <p:nvPr/>
        </p:nvSpPr>
        <p:spPr>
          <a:xfrm>
            <a:off x="6575394" y="1024390"/>
            <a:ext cx="31021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latin typeface="Arial Narrow" panose="020B0606020202030204" pitchFamily="34" charset="0"/>
              </a:rPr>
              <a:t>Directiva N°006-2019-CG/INTEG</a:t>
            </a:r>
            <a:endParaRPr lang="es-PE" b="1" dirty="0">
              <a:latin typeface="Arial Narrow" panose="020B0606020202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0608C96-21F0-4CB5-8DCF-07FE3D6FF818}"/>
              </a:ext>
            </a:extLst>
          </p:cNvPr>
          <p:cNvSpPr txBox="1"/>
          <p:nvPr/>
        </p:nvSpPr>
        <p:spPr>
          <a:xfrm>
            <a:off x="351309" y="1626042"/>
            <a:ext cx="41216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latin typeface="Arial Narrow" panose="020B0606020202030204" pitchFamily="34" charset="0"/>
              </a:rPr>
              <a:t>Resolución de Contraloría N°093-2021-CG</a:t>
            </a:r>
            <a:endParaRPr lang="es-PE" b="1" dirty="0">
              <a:latin typeface="Arial Narrow" panose="020B06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E40B59-6760-4F46-9B10-DCA4257C904E}"/>
              </a:ext>
            </a:extLst>
          </p:cNvPr>
          <p:cNvSpPr txBox="1"/>
          <p:nvPr/>
        </p:nvSpPr>
        <p:spPr>
          <a:xfrm>
            <a:off x="333755" y="1986804"/>
            <a:ext cx="56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Modificar numeral 7.3.1, 7.4.1, 7.4.2 y 10… Anexo N°01, 10 y 11</a:t>
            </a:r>
            <a:endParaRPr lang="es-PE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3984ECC-5EBA-43F7-9516-AA6853D6462C}"/>
              </a:ext>
            </a:extLst>
          </p:cNvPr>
          <p:cNvSpPr txBox="1"/>
          <p:nvPr/>
        </p:nvSpPr>
        <p:spPr>
          <a:xfrm>
            <a:off x="6268373" y="1593958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Incorporar 7.5 y 7.6</a:t>
            </a:r>
            <a:endParaRPr lang="es-PE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C565FFF-29BB-4220-840E-CF447672AAD6}"/>
              </a:ext>
            </a:extLst>
          </p:cNvPr>
          <p:cNvSpPr txBox="1"/>
          <p:nvPr/>
        </p:nvSpPr>
        <p:spPr>
          <a:xfrm>
            <a:off x="8494643" y="4918819"/>
            <a:ext cx="3085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  <a:latin typeface="Arial Narrow" panose="020B0606020202030204" pitchFamily="34" charset="0"/>
              </a:rPr>
              <a:t>Seguimiento 30.07.2021 – registrar 2021.</a:t>
            </a:r>
            <a:endParaRPr lang="es-PE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5F11EC1-C581-4934-BC35-F5381CBCA96B}"/>
              </a:ext>
            </a:extLst>
          </p:cNvPr>
          <p:cNvCxnSpPr>
            <a:cxnSpLocks/>
          </p:cNvCxnSpPr>
          <p:nvPr/>
        </p:nvCxnSpPr>
        <p:spPr>
          <a:xfrm>
            <a:off x="5936566" y="1786525"/>
            <a:ext cx="0" cy="4361053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  <a:prstDash val="sysDot"/>
          </a:ln>
          <a:scene3d>
            <a:camera prst="isometricOffAxis1Left">
              <a:rot lat="1080000" lon="13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79A0B8B-95E3-43E2-9D95-8B33984DD3E8}"/>
              </a:ext>
            </a:extLst>
          </p:cNvPr>
          <p:cNvSpPr txBox="1"/>
          <p:nvPr/>
        </p:nvSpPr>
        <p:spPr>
          <a:xfrm>
            <a:off x="1280954" y="2548307"/>
            <a:ext cx="34919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PEI – Acciones Estratégicas</a:t>
            </a:r>
          </a:p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PP (1 o 2)  – Cadena de valor</a:t>
            </a:r>
          </a:p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PEI o PP entonces – Documento de Gestión</a:t>
            </a:r>
          </a:p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Criterio de priorización </a:t>
            </a:r>
            <a:r>
              <a:rPr lang="es-MX" sz="1600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ppto</a:t>
            </a:r>
            <a:endParaRPr lang="es-MX" sz="16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Periodo para incorporar los productos</a:t>
            </a:r>
            <a:endParaRPr lang="es-PE" sz="16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55586EB-726E-4F9A-9991-72355910D0D2}"/>
              </a:ext>
            </a:extLst>
          </p:cNvPr>
          <p:cNvSpPr/>
          <p:nvPr/>
        </p:nvSpPr>
        <p:spPr>
          <a:xfrm>
            <a:off x="364083" y="2596974"/>
            <a:ext cx="808409" cy="57355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Arial Narrow" panose="020B0606020202030204" pitchFamily="34" charset="0"/>
              </a:rPr>
              <a:t>7.3.1</a:t>
            </a:r>
            <a:endParaRPr lang="es-PE" sz="1600" b="1" dirty="0">
              <a:latin typeface="Arial Narrow" panose="020B0606020202030204" pitchFamily="34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4E45E17E-E54E-46FD-A251-81BC5A8FE615}"/>
              </a:ext>
            </a:extLst>
          </p:cNvPr>
          <p:cNvSpPr/>
          <p:nvPr/>
        </p:nvSpPr>
        <p:spPr>
          <a:xfrm>
            <a:off x="364082" y="3831335"/>
            <a:ext cx="808409" cy="5735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Arial Narrow" panose="020B0606020202030204" pitchFamily="34" charset="0"/>
              </a:rPr>
              <a:t>7.4.1</a:t>
            </a:r>
            <a:endParaRPr lang="es-PE" sz="1600" b="1" dirty="0">
              <a:latin typeface="Arial Narrow" panose="020B0606020202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6D1289B-FF7D-40DD-A945-48DE1A4E67DD}"/>
              </a:ext>
            </a:extLst>
          </p:cNvPr>
          <p:cNvSpPr txBox="1"/>
          <p:nvPr/>
        </p:nvSpPr>
        <p:spPr>
          <a:xfrm>
            <a:off x="1254450" y="3871746"/>
            <a:ext cx="4731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Seguimiento del Plan de Acción Anual</a:t>
            </a:r>
          </a:p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es-MX" sz="1600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Impl</a:t>
            </a:r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, No </a:t>
            </a:r>
            <a:r>
              <a:rPr lang="es-MX" sz="1600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Implem</a:t>
            </a:r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, En </a:t>
            </a:r>
            <a:r>
              <a:rPr lang="es-MX" sz="1600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Proc</a:t>
            </a:r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, Pend, No Aplicable, Desestimada</a:t>
            </a:r>
            <a:endParaRPr lang="es-PE" sz="16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15574C65-655B-409C-816D-B1B17DB58917}"/>
              </a:ext>
            </a:extLst>
          </p:cNvPr>
          <p:cNvSpPr/>
          <p:nvPr/>
        </p:nvSpPr>
        <p:spPr>
          <a:xfrm>
            <a:off x="351309" y="4690146"/>
            <a:ext cx="808409" cy="57355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Arial Narrow" panose="020B0606020202030204" pitchFamily="34" charset="0"/>
              </a:rPr>
              <a:t>7.4.2</a:t>
            </a:r>
            <a:endParaRPr lang="es-PE" sz="1600" b="1" dirty="0">
              <a:latin typeface="Arial Narrow" panose="020B060602020203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BC3CA6E-B102-4FA0-B2CF-22C483B0876E}"/>
              </a:ext>
            </a:extLst>
          </p:cNvPr>
          <p:cNvSpPr txBox="1"/>
          <p:nvPr/>
        </p:nvSpPr>
        <p:spPr>
          <a:xfrm>
            <a:off x="1196137" y="4690146"/>
            <a:ext cx="4382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Evaluación del Implementación del Sistema de Control I.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296330A-CD0C-46A2-82C9-C1E57349C07E}"/>
              </a:ext>
            </a:extLst>
          </p:cNvPr>
          <p:cNvSpPr txBox="1"/>
          <p:nvPr/>
        </p:nvSpPr>
        <p:spPr>
          <a:xfrm>
            <a:off x="1239631" y="5070311"/>
            <a:ext cx="474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Anexo 1 –      Anexo 10            Anexo 11</a:t>
            </a:r>
          </a:p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EV /S /A  - Valoraciones      - Visación Funcionario /Autoridad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65428D61-39FD-41F3-85CE-E3CDAB325FFA}"/>
              </a:ext>
            </a:extLst>
          </p:cNvPr>
          <p:cNvSpPr/>
          <p:nvPr/>
        </p:nvSpPr>
        <p:spPr>
          <a:xfrm>
            <a:off x="6255435" y="2114140"/>
            <a:ext cx="808409" cy="5735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>
                <a:latin typeface="Arial Narrow" panose="020B0606020202030204" pitchFamily="34" charset="0"/>
              </a:rPr>
              <a:t>7.5</a:t>
            </a:r>
            <a:endParaRPr lang="es-PE" sz="1600" b="1" dirty="0">
              <a:latin typeface="Arial Narrow" panose="020B060602020203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A6D9F790-5DD1-4E78-A018-793AB3BEF8AB}"/>
              </a:ext>
            </a:extLst>
          </p:cNvPr>
          <p:cNvSpPr/>
          <p:nvPr/>
        </p:nvSpPr>
        <p:spPr>
          <a:xfrm>
            <a:off x="6236552" y="3007590"/>
            <a:ext cx="808409" cy="5735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Arial Narrow" panose="020B0606020202030204" pitchFamily="34" charset="0"/>
              </a:rPr>
              <a:t>7.6</a:t>
            </a:r>
            <a:endParaRPr lang="es-PE" sz="1600" b="1" dirty="0">
              <a:latin typeface="Arial Narrow" panose="020B060602020203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5D9AFFD-351D-4775-A1A1-DC0D0E2A69E8}"/>
              </a:ext>
            </a:extLst>
          </p:cNvPr>
          <p:cNvSpPr txBox="1"/>
          <p:nvPr/>
        </p:nvSpPr>
        <p:spPr>
          <a:xfrm>
            <a:off x="7216406" y="2061010"/>
            <a:ext cx="4273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Participación de los órganos y unidades orgánicas a cargo del control gubernamental de la Contraloría y los Órganos de Control Institucional  en la SCI </a:t>
            </a:r>
            <a:endParaRPr lang="es-PE" sz="16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6F1B751-D414-4416-981E-2E36476D4736}"/>
              </a:ext>
            </a:extLst>
          </p:cNvPr>
          <p:cNvSpPr txBox="1"/>
          <p:nvPr/>
        </p:nvSpPr>
        <p:spPr>
          <a:xfrm>
            <a:off x="7216406" y="2983635"/>
            <a:ext cx="4273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Responsabilidad administrativa funcional</a:t>
            </a:r>
          </a:p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Art 8. de la Ley 28716 pasible de sanción de acuerdo a la normativa aplicable</a:t>
            </a:r>
            <a:endParaRPr lang="es-PE" sz="16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 descr="330 ideas de Gestión de riesgos | gestión de riesgos, imagenes para  diapositivas, imagenes para presentaciones">
            <a:extLst>
              <a:ext uri="{FF2B5EF4-FFF2-40B4-BE49-F238E27FC236}">
                <a16:creationId xmlns:a16="http://schemas.microsoft.com/office/drawing/2014/main" id="{64382F51-BDF2-4366-91C9-B624614FCC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846" y="3661812"/>
            <a:ext cx="2897862" cy="278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04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0D979FF-BC24-4C02-A63F-AA3DA742CC2A}"/>
              </a:ext>
            </a:extLst>
          </p:cNvPr>
          <p:cNvSpPr txBox="1"/>
          <p:nvPr/>
        </p:nvSpPr>
        <p:spPr>
          <a:xfrm>
            <a:off x="697443" y="1405692"/>
            <a:ext cx="5132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PRIORIZACIÓN DE PRODUCTOS</a:t>
            </a:r>
            <a:endParaRPr lang="es-PE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A4D8511-0EE6-4478-88A8-6D72590C67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644" y="2407300"/>
            <a:ext cx="5221356" cy="122047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E82759B-0EDD-4B5C-949D-CEBCB4FB0AF2}"/>
              </a:ext>
            </a:extLst>
          </p:cNvPr>
          <p:cNvSpPr txBox="1"/>
          <p:nvPr/>
        </p:nvSpPr>
        <p:spPr>
          <a:xfrm>
            <a:off x="6514099" y="2097877"/>
            <a:ext cx="54128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Incentivo para la Adopción Tecnología en Asociaciones de Productores.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Cofinanciamiento del Incentivo de Gestión.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Fortalecimiento de los Proyectos de Reconversión Productiva</a:t>
            </a:r>
            <a:r>
              <a:rPr lang="es-MX" dirty="0"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Arial Narrow" panose="020B0606020202030204" pitchFamily="34" charset="0"/>
              </a:rPr>
              <a:t>Reingeniería y Fortalecimiento del Sistema en Línea.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Fortalecimiento del Proceso de Gestión Documentaria</a:t>
            </a:r>
            <a:endParaRPr lang="es-PE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Abrir llave 13">
            <a:extLst>
              <a:ext uri="{FF2B5EF4-FFF2-40B4-BE49-F238E27FC236}">
                <a16:creationId xmlns:a16="http://schemas.microsoft.com/office/drawing/2014/main" id="{E1D148A8-23F1-4F97-B6D4-B1B2DA43A9EA}"/>
              </a:ext>
            </a:extLst>
          </p:cNvPr>
          <p:cNvSpPr/>
          <p:nvPr/>
        </p:nvSpPr>
        <p:spPr>
          <a:xfrm>
            <a:off x="6202017" y="1902712"/>
            <a:ext cx="185531" cy="2334027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9DABF0B-19D8-40D7-9BB0-81BC0347D796}"/>
              </a:ext>
            </a:extLst>
          </p:cNvPr>
          <p:cNvSpPr txBox="1"/>
          <p:nvPr/>
        </p:nvSpPr>
        <p:spPr>
          <a:xfrm>
            <a:off x="7715451" y="1705044"/>
            <a:ext cx="266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PRODUCTOS APROBADOS</a:t>
            </a:r>
            <a:endParaRPr lang="es-PE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DDE1EE7-B315-4386-9676-3E1E95B25FB5}"/>
              </a:ext>
            </a:extLst>
          </p:cNvPr>
          <p:cNvSpPr txBox="1"/>
          <p:nvPr/>
        </p:nvSpPr>
        <p:spPr>
          <a:xfrm>
            <a:off x="2247212" y="1961837"/>
            <a:ext cx="2582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PRODUCTOS ASIGNADOS</a:t>
            </a:r>
            <a:endParaRPr lang="es-PE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A52678-3663-4E38-9BBB-E5839E0FACC5}"/>
              </a:ext>
            </a:extLst>
          </p:cNvPr>
          <p:cNvSpPr/>
          <p:nvPr/>
        </p:nvSpPr>
        <p:spPr>
          <a:xfrm>
            <a:off x="5213420" y="2831185"/>
            <a:ext cx="616881" cy="2385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FAD07E0-7748-4A4E-B188-1AF9D2AE61A6}"/>
              </a:ext>
            </a:extLst>
          </p:cNvPr>
          <p:cNvSpPr txBox="1"/>
          <p:nvPr/>
        </p:nvSpPr>
        <p:spPr>
          <a:xfrm>
            <a:off x="2210646" y="4063507"/>
            <a:ext cx="235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RECURSOS A ASIGNAR</a:t>
            </a:r>
            <a:endParaRPr lang="es-PE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2326F25-5790-4285-995B-87691AB4C0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443" y="4596644"/>
            <a:ext cx="6308034" cy="1535948"/>
          </a:xfrm>
          <a:prstGeom prst="rect">
            <a:avLst/>
          </a:prstGeom>
        </p:spPr>
      </p:pic>
      <p:pic>
        <p:nvPicPr>
          <p:cNvPr id="20" name="Picture 2" descr="ANÁLISIS PANEL AHP – Unión de Grupos C de Hacienda">
            <a:extLst>
              <a:ext uri="{FF2B5EF4-FFF2-40B4-BE49-F238E27FC236}">
                <a16:creationId xmlns:a16="http://schemas.microsoft.com/office/drawing/2014/main" id="{3AF551E1-6863-4C8C-9DD2-6CD481D37B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76" y="4152703"/>
            <a:ext cx="3658055" cy="221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21E000FD-033B-4DB7-8C8B-96D733425CAC}"/>
              </a:ext>
            </a:extLst>
          </p:cNvPr>
          <p:cNvSpPr/>
          <p:nvPr/>
        </p:nvSpPr>
        <p:spPr>
          <a:xfrm>
            <a:off x="2463594" y="4970172"/>
            <a:ext cx="616881" cy="4315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037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0D979FF-BC24-4C02-A63F-AA3DA742CC2A}"/>
              </a:ext>
            </a:extLst>
          </p:cNvPr>
          <p:cNvSpPr txBox="1"/>
          <p:nvPr/>
        </p:nvSpPr>
        <p:spPr>
          <a:xfrm>
            <a:off x="697443" y="1405692"/>
            <a:ext cx="5132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PRIORIZACIÓN DE PRODUCTOS</a:t>
            </a:r>
            <a:endParaRPr lang="es-PE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E82759B-0EDD-4B5C-949D-CEBCB4FB0AF2}"/>
              </a:ext>
            </a:extLst>
          </p:cNvPr>
          <p:cNvSpPr txBox="1"/>
          <p:nvPr/>
        </p:nvSpPr>
        <p:spPr>
          <a:xfrm>
            <a:off x="1381242" y="2945965"/>
            <a:ext cx="51328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Fortalecimiento del Incentivo para la Adopción Tecnología en Asociaciones de Productores.</a:t>
            </a:r>
          </a:p>
          <a:p>
            <a:pPr marL="342900" indent="-342900">
              <a:buFont typeface="+mj-lt"/>
              <a:buAutoNum type="arabicPeriod"/>
            </a:pPr>
            <a:endParaRPr lang="es-MX" sz="20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20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Fortalecimiento de los Proyectos de Reconversión Productiva</a:t>
            </a:r>
            <a:r>
              <a:rPr lang="es-MX" sz="2000" dirty="0"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MX" sz="20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2000" dirty="0">
                <a:highlight>
                  <a:srgbClr val="C0C0C0"/>
                </a:highlight>
                <a:latin typeface="Arial Narrow" panose="020B0606020202030204" pitchFamily="34" charset="0"/>
              </a:rPr>
              <a:t>Reingeniería y Fortalecimiento del Sistema en Línea. </a:t>
            </a:r>
            <a:r>
              <a:rPr lang="es-MX" sz="2000" dirty="0">
                <a:solidFill>
                  <a:srgbClr val="C00000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2020</a:t>
            </a:r>
          </a:p>
        </p:txBody>
      </p:sp>
      <p:sp>
        <p:nvSpPr>
          <p:cNvPr id="14" name="Abrir llave 13">
            <a:extLst>
              <a:ext uri="{FF2B5EF4-FFF2-40B4-BE49-F238E27FC236}">
                <a16:creationId xmlns:a16="http://schemas.microsoft.com/office/drawing/2014/main" id="{E1D148A8-23F1-4F97-B6D4-B1B2DA43A9EA}"/>
              </a:ext>
            </a:extLst>
          </p:cNvPr>
          <p:cNvSpPr/>
          <p:nvPr/>
        </p:nvSpPr>
        <p:spPr>
          <a:xfrm>
            <a:off x="967409" y="2791402"/>
            <a:ext cx="159027" cy="300572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9DABF0B-19D8-40D7-9BB0-81BC0347D796}"/>
              </a:ext>
            </a:extLst>
          </p:cNvPr>
          <p:cNvSpPr txBox="1"/>
          <p:nvPr/>
        </p:nvSpPr>
        <p:spPr>
          <a:xfrm>
            <a:off x="7470998" y="1705044"/>
            <a:ext cx="31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PRESUPUESTO ASIGNADO 2021</a:t>
            </a:r>
            <a:endParaRPr lang="es-PE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DDE1EE7-B315-4386-9676-3E1E95B25FB5}"/>
              </a:ext>
            </a:extLst>
          </p:cNvPr>
          <p:cNvSpPr txBox="1"/>
          <p:nvPr/>
        </p:nvSpPr>
        <p:spPr>
          <a:xfrm>
            <a:off x="1435360" y="1961837"/>
            <a:ext cx="420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PRODUCTOS PRIORIZADOS Y APROBADOS</a:t>
            </a:r>
            <a:endParaRPr lang="es-PE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709F842-8ACD-4BB6-BDCE-CB4685945643}"/>
              </a:ext>
            </a:extLst>
          </p:cNvPr>
          <p:cNvSpPr/>
          <p:nvPr/>
        </p:nvSpPr>
        <p:spPr>
          <a:xfrm>
            <a:off x="7821667" y="2022005"/>
            <a:ext cx="2453179" cy="6463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C00000"/>
                </a:solidFill>
                <a:latin typeface="Arial Narrow" panose="020B0606020202030204" pitchFamily="34" charset="0"/>
              </a:rPr>
              <a:t>PIM</a:t>
            </a:r>
          </a:p>
          <a:p>
            <a:pPr algn="ctr"/>
            <a:r>
              <a:rPr lang="es-MX" b="1" dirty="0">
                <a:solidFill>
                  <a:srgbClr val="C00000"/>
                </a:solidFill>
                <a:latin typeface="Arial Narrow" panose="020B0606020202030204" pitchFamily="34" charset="0"/>
              </a:rPr>
              <a:t>S/. 6</a:t>
            </a:r>
            <a:r>
              <a:rPr lang="es-PE" b="1" i="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3,218,007</a:t>
            </a:r>
            <a:endParaRPr lang="es-PE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F0CB8C-09F0-4EF8-8855-785BC4CDC955}"/>
              </a:ext>
            </a:extLst>
          </p:cNvPr>
          <p:cNvSpPr txBox="1"/>
          <p:nvPr/>
        </p:nvSpPr>
        <p:spPr>
          <a:xfrm>
            <a:off x="8479831" y="3059668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Arial Narrow" panose="020B0606020202030204" pitchFamily="34" charset="0"/>
              </a:rPr>
              <a:t>S/  35 000 000</a:t>
            </a:r>
            <a:endParaRPr lang="es-PE" b="1" dirty="0">
              <a:latin typeface="Arial Narrow" panose="020B0606020202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4406F4B-9D78-4E50-80E9-A7A76C5A9A9D}"/>
              </a:ext>
            </a:extLst>
          </p:cNvPr>
          <p:cNvSpPr txBox="1"/>
          <p:nvPr/>
        </p:nvSpPr>
        <p:spPr>
          <a:xfrm>
            <a:off x="8467007" y="382031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Arial Narrow" panose="020B0606020202030204" pitchFamily="34" charset="0"/>
              </a:rPr>
              <a:t>S/  </a:t>
            </a:r>
            <a:r>
              <a:rPr lang="es-PE" sz="1800" b="1" dirty="0">
                <a:effectLst/>
                <a:latin typeface="Arial Narrow" panose="020B0606020202030204" pitchFamily="34" charset="0"/>
              </a:rPr>
              <a:t>1 455 638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1BB2B0D-E072-45A4-A1AB-A8104843E278}"/>
              </a:ext>
            </a:extLst>
          </p:cNvPr>
          <p:cNvSpPr txBox="1"/>
          <p:nvPr/>
        </p:nvSpPr>
        <p:spPr>
          <a:xfrm>
            <a:off x="8503357" y="4691416"/>
            <a:ext cx="131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>
                <a:effectLst/>
                <a:latin typeface="Arial Narrow" panose="020B0606020202030204" pitchFamily="34" charset="0"/>
              </a:rPr>
              <a:t>         ?</a:t>
            </a:r>
            <a:endParaRPr lang="es-PE" sz="1800" b="1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80251E0-68E7-4B0B-AA28-B7E529891301}"/>
              </a:ext>
            </a:extLst>
          </p:cNvPr>
          <p:cNvSpPr txBox="1"/>
          <p:nvPr/>
        </p:nvSpPr>
        <p:spPr>
          <a:xfrm>
            <a:off x="7867484" y="1309527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Corte al 30 de marzo 2021</a:t>
            </a:r>
            <a:endParaRPr lang="es-PE" b="1" dirty="0">
              <a:solidFill>
                <a:schemeClr val="tx2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20268FA-DD3C-4823-8A5E-7C2C8C077CDB}"/>
              </a:ext>
            </a:extLst>
          </p:cNvPr>
          <p:cNvSpPr txBox="1"/>
          <p:nvPr/>
        </p:nvSpPr>
        <p:spPr>
          <a:xfrm>
            <a:off x="1381242" y="2426741"/>
            <a:ext cx="380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>
                <a:solidFill>
                  <a:schemeClr val="accent1"/>
                </a:solidFill>
                <a:effectLst/>
                <a:latin typeface="Arial Narrow" panose="020B0606020202030204" pitchFamily="34" charset="0"/>
              </a:rPr>
              <a:t>PLAN DE REMEDIACIÓN – Febrero 2021</a:t>
            </a:r>
            <a:endParaRPr lang="es-PE" sz="1800" b="1" dirty="0">
              <a:solidFill>
                <a:schemeClr val="accent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1736D8-F127-4FA4-B10A-4F80F1621979}"/>
              </a:ext>
            </a:extLst>
          </p:cNvPr>
          <p:cNvSpPr txBox="1"/>
          <p:nvPr/>
        </p:nvSpPr>
        <p:spPr>
          <a:xfrm>
            <a:off x="4174435" y="5284397"/>
            <a:ext cx="5418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Ahora nos toca efectuar el seguimiento y evaluación</a:t>
            </a:r>
            <a:endParaRPr lang="es-PE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 descr="MI PERFIL DE TUTORA | Mind Map">
            <a:extLst>
              <a:ext uri="{FF2B5EF4-FFF2-40B4-BE49-F238E27FC236}">
                <a16:creationId xmlns:a16="http://schemas.microsoft.com/office/drawing/2014/main" id="{626ADAF4-48A2-407E-8E4A-05C9D07F79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111" y="4665662"/>
            <a:ext cx="2368377" cy="163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5413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612</Words>
  <Application>Microsoft Office PowerPoint</Application>
  <PresentationFormat>Panorámica</PresentationFormat>
  <Paragraphs>111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French Script MT</vt:lpstr>
      <vt:lpstr>Times New Roman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TERESA HUARCAYA DAMIAN</dc:creator>
  <cp:lastModifiedBy>MARIA TERESA HUARCAYA DAMIAN</cp:lastModifiedBy>
  <cp:revision>9</cp:revision>
  <dcterms:created xsi:type="dcterms:W3CDTF">2021-06-28T13:34:03Z</dcterms:created>
  <dcterms:modified xsi:type="dcterms:W3CDTF">2021-06-28T15:34:26Z</dcterms:modified>
</cp:coreProperties>
</file>